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9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5BAA4-5F2A-F348-AA43-F966097AD7C2}" type="datetimeFigureOut">
              <a:rPr kumimoji="1" lang="ko-KR" altLang="en-US" smtClean="0"/>
              <a:t>2016. 11. 10.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CF9DD-7DAC-A543-A44E-DD2EDA9CB0E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069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CF9DD-7DAC-A543-A44E-DD2EDA9CB0E0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8668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6BC7-AA8C-A849-867C-611849C1C364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79FC-8CE4-D347-A75C-83DC193E78B5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53BB-4E41-3C41-94F8-E6C1C9EABC25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0002-CA17-B04D-92A7-731FBFFE42CC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2669-CE79-CC49-888D-79663BCBCC53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F198-EE30-A146-8635-64A4DDF934BF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A74-FAE6-D94C-8FBF-9E0490756204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50D7-139A-E24F-8AFB-BEC97FCB4089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643F-F913-4545-B716-33F61F003105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C8B874-3459-8F40-AA89-B45BB8A8A12B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8B19-9743-C444-8F2F-4F8EB19CCA8C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7D0209-EF05-4D4F-B58A-B9ED26E303B4}" type="datetime1">
              <a:rPr lang="ko-KR" altLang="en-US" smtClean="0"/>
              <a:t>2016. 11. 10.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altLang="ko-KR" dirty="0" smtClean="0"/>
              <a:t>What’s Ahead for Embedded Software?</a:t>
            </a:r>
            <a:r>
              <a:rPr kumimoji="1" lang="en-US" altLang="ko-KR" dirty="0"/>
              <a:t/>
            </a:r>
            <a:br>
              <a:rPr kumimoji="1" lang="en-US" altLang="ko-KR" dirty="0"/>
            </a:br>
            <a:r>
              <a:rPr kumimoji="1" lang="en-US" altLang="ko-KR" dirty="0"/>
              <a:t>	</a:t>
            </a:r>
            <a:r>
              <a:rPr kumimoji="1" lang="en-US" altLang="ko-KR" dirty="0" smtClean="0"/>
              <a:t>						</a:t>
            </a:r>
            <a:r>
              <a:rPr kumimoji="1" lang="en-US" altLang="ko-KR" sz="2700" dirty="0" smtClean="0"/>
              <a:t>Author: Edward A. LEE</a:t>
            </a:r>
            <a:br>
              <a:rPr kumimoji="1" lang="en-US" altLang="ko-KR" sz="2700" dirty="0" smtClean="0"/>
            </a:br>
            <a:r>
              <a:rPr kumimoji="1" lang="en-US" altLang="ko-KR" sz="2700" dirty="0" smtClean="0"/>
              <a:t>						@ University of California, Berkeley</a:t>
            </a:r>
            <a:endParaRPr kumimoji="1" lang="ko-KR" altLang="en-US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kumimoji="1" lang="en-US" altLang="ko-KR" dirty="0" smtClean="0"/>
          </a:p>
          <a:p>
            <a:pPr algn="r"/>
            <a:r>
              <a:rPr kumimoji="1" lang="en-US" altLang="ko-KR" dirty="0" smtClean="0"/>
              <a:t>Presenter : Dongyeon SHIn</a:t>
            </a:r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Hardware – Software Partnership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Designer's task to balance between their sequential and parallel execution styles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In theory, as embedded processor performance improves, there should be less need for such HW specialization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OS cannot reliably handle many hard-real-time tasks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Component interface definitions need to declare temporal properties, not just a fixed priority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Compositions of components must have consistent and non-conflicting temporal properties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Real-Time Scheduling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It </a:t>
            </a:r>
            <a:r>
              <a:rPr lang="en-US" altLang="ko-KR" sz="2200" dirty="0"/>
              <a:t>provides some assurances of timely performance given certain component </a:t>
            </a:r>
            <a:r>
              <a:rPr lang="en-US" altLang="ko-KR" sz="2200" dirty="0" smtClean="0"/>
              <a:t>properties</a:t>
            </a:r>
            <a:endParaRPr kumimoji="1" lang="en-US" altLang="ko-KR" sz="2200" dirty="0" smtClean="0"/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Rate-monotonic scheduling principle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It translate the invocation period into priorities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Most methods are not compositional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Priority inversion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Processes interact by entering a monitor to exclusively access a shared resource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Priority-based scheduling scheme 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000" dirty="0" smtClean="0"/>
              <a:t>Processes interact both through the scheduler and through the mutual-exclusion mechanism</a:t>
            </a:r>
          </a:p>
          <a:p>
            <a:pPr lvl="2">
              <a:buFont typeface="Wingdings" charset="2"/>
              <a:buChar char="§"/>
            </a:pPr>
            <a:r>
              <a:rPr lang="en-US" altLang="ko-KR" sz="2000" dirty="0"/>
              <a:t>N</a:t>
            </a:r>
            <a:r>
              <a:rPr lang="en-US" altLang="ko-KR" sz="2000" dirty="0" smtClean="0"/>
              <a:t>o </a:t>
            </a:r>
            <a:r>
              <a:rPr lang="en-US" altLang="ko-KR" sz="2000" dirty="0"/>
              <a:t>coherent compositional semantics, which points to the need for a different scheduling mechanisms </a:t>
            </a:r>
            <a:r>
              <a:rPr lang="en-US" altLang="ko-KR" sz="2000" dirty="0" smtClean="0"/>
              <a:t>entirely</a:t>
            </a:r>
            <a:endParaRPr kumimoji="1" lang="ko-KR" altLang="en-US" sz="20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Interfaces and Types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Formal methods to ensure software’s correctness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ype </a:t>
            </a:r>
            <a:r>
              <a:rPr lang="en-US" altLang="ko-KR" sz="2200" dirty="0"/>
              <a:t>systems talk only about static </a:t>
            </a:r>
            <a:r>
              <a:rPr lang="en-US" altLang="ko-KR" sz="2200" dirty="0" smtClean="0"/>
              <a:t>structure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Types system techniques</a:t>
            </a:r>
          </a:p>
          <a:p>
            <a:pPr lvl="1">
              <a:buFont typeface="Wingdings" charset="2"/>
              <a:buChar char="§"/>
            </a:pPr>
            <a:r>
              <a:rPr lang="en-US" altLang="ko-KR" sz="2200" dirty="0"/>
              <a:t>C</a:t>
            </a:r>
            <a:r>
              <a:rPr lang="en-US" altLang="ko-KR" sz="2200" dirty="0" smtClean="0"/>
              <a:t>onstrains </a:t>
            </a:r>
            <a:r>
              <a:rPr lang="en-US" altLang="ko-KR" sz="2200" dirty="0"/>
              <a:t>what a component can say about its </a:t>
            </a:r>
            <a:r>
              <a:rPr lang="en-US" altLang="ko-KR" sz="2200" dirty="0" smtClean="0"/>
              <a:t>interface</a:t>
            </a:r>
          </a:p>
          <a:p>
            <a:pPr lvl="1">
              <a:buFont typeface="Wingdings" charset="2"/>
              <a:buChar char="§"/>
            </a:pPr>
            <a:r>
              <a:rPr lang="en-US" altLang="ko-KR" sz="2200" dirty="0"/>
              <a:t>H</a:t>
            </a:r>
            <a:r>
              <a:rPr lang="en-US" altLang="ko-KR" sz="2200" dirty="0" smtClean="0"/>
              <a:t>ow </a:t>
            </a:r>
            <a:r>
              <a:rPr lang="en-US" altLang="ko-KR" sz="2200" dirty="0"/>
              <a:t>to ensure compatibility when designers compose components</a:t>
            </a:r>
            <a:r>
              <a:rPr lang="ko-KR" altLang="ko-KR" sz="2200"/>
              <a:t> </a:t>
            </a:r>
            <a:endParaRPr kumimoji="1" lang="en-US" altLang="ko-KR" sz="2200" dirty="0" smtClean="0"/>
          </a:p>
          <a:p>
            <a:pPr lvl="1">
              <a:buFont typeface="Wingdings" charset="2"/>
              <a:buChar char="§"/>
            </a:pPr>
            <a:r>
              <a:rPr lang="en-US" altLang="ko-KR" sz="2200" dirty="0"/>
              <a:t>D</a:t>
            </a:r>
            <a:r>
              <a:rPr lang="en-US" altLang="ko-KR" sz="2200" dirty="0" smtClean="0"/>
              <a:t>escribe </a:t>
            </a:r>
            <a:r>
              <a:rPr lang="en-US" altLang="ko-KR" sz="2200" dirty="0"/>
              <a:t>an interface’s dynamic properties using nondeterministic automata</a:t>
            </a:r>
            <a:r>
              <a:rPr lang="ko-KR" altLang="ko-KR" sz="2200"/>
              <a:t> </a:t>
            </a:r>
            <a:endParaRPr lang="en-US" altLang="ko-KR" sz="2200" dirty="0" smtClean="0"/>
          </a:p>
          <a:p>
            <a:pPr lvl="2">
              <a:buFont typeface="Wingdings" charset="2"/>
              <a:buChar char="§"/>
            </a:pPr>
            <a:r>
              <a:rPr lang="en-US" altLang="ko-KR" sz="2200" dirty="0" smtClean="0"/>
              <a:t>Interface </a:t>
            </a:r>
            <a:r>
              <a:rPr lang="en-US" altLang="ko-KR" sz="2200" dirty="0"/>
              <a:t>properties </a:t>
            </a:r>
            <a:r>
              <a:rPr lang="en-US" altLang="ko-KR" sz="2200" dirty="0" smtClean="0"/>
              <a:t>-&gt; partial </a:t>
            </a:r>
            <a:r>
              <a:rPr lang="en-US" altLang="ko-KR" sz="2200" dirty="0"/>
              <a:t>order</a:t>
            </a:r>
            <a:r>
              <a:rPr lang="ko-KR" altLang="ko-KR" sz="2200"/>
              <a:t> </a:t>
            </a:r>
            <a:endParaRPr lang="en-US" altLang="ko-KR" sz="2200" dirty="0" smtClean="0"/>
          </a:p>
          <a:p>
            <a:pPr lvl="2">
              <a:buFont typeface="Wingdings" charset="2"/>
              <a:buChar char="§"/>
            </a:pPr>
            <a:endParaRPr kumimoji="1" lang="en-US" altLang="ko-KR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Interfaces and Types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Strong typing </a:t>
            </a:r>
          </a:p>
          <a:p>
            <a:pPr lvl="1">
              <a:buFont typeface="Wingdings" charset="2"/>
              <a:buChar char="§"/>
            </a:pPr>
            <a:r>
              <a:rPr lang="en-US" altLang="ko-KR" sz="2200" dirty="0" smtClean="0"/>
              <a:t>Extending </a:t>
            </a:r>
            <a:r>
              <a:rPr lang="en-US" altLang="ko-KR" sz="2200" dirty="0"/>
              <a:t>type systems to program dynamics</a:t>
            </a:r>
            <a:r>
              <a:rPr lang="en-US" altLang="ko-KR" sz="2200" dirty="0" smtClean="0"/>
              <a:t>.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lang="en-US" altLang="ko-KR" sz="2200" dirty="0"/>
              <a:t>H</a:t>
            </a:r>
            <a:r>
              <a:rPr lang="en-US" altLang="ko-KR" sz="2200" dirty="0" smtClean="0"/>
              <a:t>ow </a:t>
            </a:r>
            <a:r>
              <a:rPr lang="en-US" altLang="ko-KR" sz="2200" dirty="0"/>
              <a:t>to achieve modularity and reuse without discarding strong typing</a:t>
            </a:r>
            <a:r>
              <a:rPr lang="ko-KR" altLang="ko-KR" sz="2200"/>
              <a:t> </a:t>
            </a:r>
            <a:endParaRPr lang="en-US" altLang="ko-KR" sz="2200" dirty="0" smtClean="0"/>
          </a:p>
          <a:p>
            <a:pPr lvl="2">
              <a:buFont typeface="Wingdings" charset="2"/>
              <a:buChar char="§"/>
            </a:pPr>
            <a:r>
              <a:rPr lang="en-US" altLang="ko-KR" sz="2200" dirty="0"/>
              <a:t>use polymorphism, reflection, and runtime type inference and type checking</a:t>
            </a:r>
            <a:r>
              <a:rPr lang="ko-KR" altLang="ko-KR" sz="2200"/>
              <a:t> </a:t>
            </a:r>
            <a:endParaRPr kumimoji="1" lang="en-US" altLang="ko-KR" sz="2200" dirty="0" smtClean="0"/>
          </a:p>
          <a:p>
            <a:pPr lvl="1">
              <a:buFont typeface="Wingdings" charset="2"/>
              <a:buChar char="§"/>
            </a:pPr>
            <a:r>
              <a:rPr lang="en-US" altLang="ko-KR" sz="2200" dirty="0" smtClean="0"/>
              <a:t>Key </a:t>
            </a:r>
            <a:r>
              <a:rPr lang="en-US" altLang="ko-KR" sz="2200" dirty="0"/>
              <a:t>part of future embedded software research</a:t>
            </a:r>
            <a:r>
              <a:rPr lang="ko-KR" altLang="ko-KR" sz="2200"/>
              <a:t> </a:t>
            </a:r>
            <a:endParaRPr lang="en-US" altLang="ko-KR" sz="2200" dirty="0" smtClean="0"/>
          </a:p>
          <a:p>
            <a:pPr lvl="2">
              <a:buFont typeface="Wingdings" charset="2"/>
              <a:buChar char="§"/>
            </a:pPr>
            <a:r>
              <a:rPr lang="en-US" altLang="ko-KR" sz="2200" dirty="0"/>
              <a:t>S</a:t>
            </a:r>
            <a:r>
              <a:rPr lang="en-US" altLang="ko-KR" sz="2200" dirty="0" smtClean="0"/>
              <a:t>ufficient </a:t>
            </a:r>
            <a:r>
              <a:rPr lang="en-US" altLang="ko-KR" sz="2200" dirty="0"/>
              <a:t>syntactic languages support</a:t>
            </a:r>
            <a:r>
              <a:rPr lang="ko-KR" altLang="ko-KR" sz="2200"/>
              <a:t> </a:t>
            </a:r>
            <a:endParaRPr lang="en-US" altLang="ko-KR" sz="2200" dirty="0" smtClean="0"/>
          </a:p>
          <a:p>
            <a:pPr lvl="2">
              <a:buFont typeface="Wingdings" charset="2"/>
              <a:buChar char="§"/>
            </a:pPr>
            <a:endParaRPr kumimoji="1" lang="en-US" altLang="ko-KR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Metaframework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All frameworks impose some constraints to achieve certain benefits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Stronger constraints, stronger benefits</a:t>
            </a:r>
          </a:p>
          <a:p>
            <a:pPr lvl="1">
              <a:buFont typeface="Wingdings" charset="2"/>
              <a:buChar char="§"/>
            </a:pPr>
            <a:r>
              <a:rPr lang="en-US" altLang="ko-KR" sz="2200" dirty="0"/>
              <a:t>T</a:t>
            </a:r>
            <a:r>
              <a:rPr lang="en-US" altLang="ko-KR" sz="2200" dirty="0" smtClean="0"/>
              <a:t>hey </a:t>
            </a:r>
            <a:r>
              <a:rPr lang="en-US" altLang="ko-KR" sz="2200" dirty="0"/>
              <a:t>are unlikely to solve all the framework problems for any complex system</a:t>
            </a:r>
            <a:r>
              <a:rPr lang="ko-KR" altLang="ko-KR" sz="2200"/>
              <a:t> </a:t>
            </a:r>
            <a:endParaRPr kumimoji="1" lang="en-US" altLang="ko-KR" sz="2200" dirty="0"/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Mix frameworks heterogeneously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One framework is simply a more restricted version of another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Mix frameworks hierarchically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Ex) Ptolemy project at UC Berkeley</a:t>
            </a:r>
          </a:p>
          <a:p>
            <a:pPr lvl="1">
              <a:buFont typeface="Wingdings" charset="2"/>
              <a:buChar char="§"/>
            </a:pPr>
            <a:endParaRPr kumimoji="1" lang="ko-KR" altLang="en-US" sz="2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More research problems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Human-computer interaction 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Networking problem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Hardware and software design techniques that minimize power consumption</a:t>
            </a:r>
            <a:endParaRPr kumimoji="1" lang="ko-KR" altLang="en-US" sz="2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Outline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Introduction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Frameworks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HW-SW Partnership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Real-Time Scheduling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Interfaces and Types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Metaframeworks</a:t>
            </a:r>
          </a:p>
          <a:p>
            <a:pPr>
              <a:buFont typeface="Wingdings" charset="2"/>
              <a:buChar char="u"/>
            </a:pPr>
            <a:r>
              <a:rPr kumimoji="1" lang="en-US" altLang="ko-KR" sz="2200" dirty="0" smtClean="0"/>
              <a:t>More Research Problems</a:t>
            </a:r>
          </a:p>
          <a:p>
            <a:endParaRPr kumimoji="1" lang="ko-KR" altLang="en-US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Introduction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kumimoji="1" lang="en-US" altLang="ko-KR" dirty="0" smtClean="0"/>
              <a:t> </a:t>
            </a:r>
            <a:r>
              <a:rPr kumimoji="1" lang="en-US" altLang="ko-KR" sz="2200" dirty="0" smtClean="0"/>
              <a:t>Embedded software appears in everything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Engage the physical world, interacting directly with sensors and actuators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Research issue about embedded software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 “How to reconcile a set of domain-specific requirements with the demands of interaction in the physical”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Frameworks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A set of constraints on components 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A set of benefits that derive from those constraints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Defines a mode of computation, which governs the interaction of components</a:t>
            </a:r>
            <a:endParaRPr kumimoji="1" lang="en-US" altLang="ko-KR" sz="2200" dirty="0"/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“Understanding suitable models of computations is to understand what makes a framework useful for embedded system design. “</a:t>
            </a:r>
          </a:p>
          <a:p>
            <a:pPr>
              <a:buFont typeface="Wingdings" charset="2"/>
              <a:buChar char="§"/>
            </a:pPr>
            <a:endParaRPr kumimoji="1" lang="en-US" altLang="ko-KR" sz="2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Frameworks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Four service categories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Ontology : Defines what it means to be a component 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Epistemology – State of knowledge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Protocols : Provides mechanisms that dictate how components interact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Lexicon : Vocabulary of component </a:t>
            </a:r>
            <a:r>
              <a:rPr kumimoji="1" lang="en-US" altLang="ko-KR" sz="2200" dirty="0" smtClean="0"/>
              <a:t>interaction</a:t>
            </a:r>
            <a:endParaRPr kumimoji="1" lang="en-US" altLang="ko-KR" sz="2200" dirty="0"/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”The more constraints there are, the more specific it is. Ideally, this specificity comes with </a:t>
            </a:r>
            <a:r>
              <a:rPr kumimoji="1" lang="en-US" altLang="ko-KR" sz="2200" dirty="0" smtClean="0"/>
              <a:t>benefits”</a:t>
            </a:r>
            <a:endParaRPr kumimoji="1" lang="en-US" altLang="ko-KR" sz="2200" dirty="0"/>
          </a:p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Key challenge – Invent frameworks match the application domain</a:t>
            </a:r>
          </a:p>
          <a:p>
            <a:pPr>
              <a:buFont typeface="Wingdings" charset="2"/>
              <a:buChar char="§"/>
            </a:pPr>
            <a:endParaRPr kumimoji="1" lang="en-US" altLang="ko-KR" sz="2200" dirty="0" smtClean="0"/>
          </a:p>
          <a:p>
            <a:pPr lvl="1">
              <a:buFont typeface="Wingdings" charset="2"/>
              <a:buChar char="§"/>
            </a:pPr>
            <a:endParaRPr kumimoji="1" lang="en-US" altLang="ko-KR" sz="2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Frameworks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Concurrency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No universal concurrent framework</a:t>
            </a:r>
          </a:p>
          <a:p>
            <a:pPr lvl="1">
              <a:buFont typeface="Wingdings" charset="2"/>
              <a:buChar char="§"/>
            </a:pPr>
            <a:endParaRPr kumimoji="1" lang="en-US" altLang="ko-KR" sz="2200" dirty="0"/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Von Neumann framework 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/>
              <a:t> It reduces time to a total order of discrete events for correctness</a:t>
            </a:r>
          </a:p>
          <a:p>
            <a:pPr lvl="1">
              <a:buFont typeface="Wingdings" charset="2"/>
              <a:buChar char="§"/>
            </a:pPr>
            <a:endParaRPr kumimoji="1" lang="en-US" altLang="ko-KR" sz="2200" dirty="0"/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In practices, partially ordered at best. 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Partial ordering makes it difficult to maintain a global system state.</a:t>
            </a:r>
            <a:endParaRPr kumimoji="1" lang="en-US" altLang="ko-KR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Frameworks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Sample frameworks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Most designers are exposed to only one or two frameworks.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Diversity make it hard to select a framework</a:t>
            </a:r>
          </a:p>
          <a:p>
            <a:pPr lvl="1">
              <a:buFont typeface="Wingdings" charset="2"/>
              <a:buChar char="§"/>
            </a:pPr>
            <a:endParaRPr kumimoji="1" lang="en-US" altLang="ko-KR" sz="2200" dirty="0" smtClean="0"/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Ex) Time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View time as a real number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View time as discrete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View time as partially ordered </a:t>
            </a:r>
          </a:p>
          <a:p>
            <a:pPr lvl="1">
              <a:buFont typeface="Wingdings" charset="2"/>
              <a:buChar char="§"/>
            </a:pPr>
            <a:endParaRPr kumimoji="1" lang="ko-KR" altLang="en-US" sz="2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/>
            </a:r>
            <a:br>
              <a:rPr kumimoji="1" lang="en-US" altLang="ko-KR" dirty="0" smtClean="0"/>
            </a:br>
            <a:r>
              <a:rPr kumimoji="1" lang="en-US" altLang="ko-KR" dirty="0" smtClean="0"/>
              <a:t>Frameworks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Mixing frameworks</a:t>
            </a:r>
            <a:endParaRPr kumimoji="1" lang="en-US" altLang="ko-KR" sz="2200" dirty="0"/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 Create the union of all the frameworks – extremely complex and difficult to use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Choose one concurrent framework and show that all the others are special cases of that – does not acknowledge each model’s strengths and weakness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Use an architecture description language – design are ADL are a poor match 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Ex) does not cleanly describe asynchronous message passing</a:t>
            </a:r>
            <a:endParaRPr kumimoji="1" lang="en-US" altLang="ko-KR" sz="2200" dirty="0"/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 Heterogeneously mix frameworks – instead of forming union, preserve their distinct identity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Ex) hybrid systems combine finite state machines with continuous time model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Hardware – Software Partnership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kumimoji="1" lang="en-US" altLang="ko-KR" sz="2200" dirty="0"/>
              <a:t> </a:t>
            </a:r>
            <a:r>
              <a:rPr kumimoji="1" lang="en-US" altLang="ko-KR" sz="2200" dirty="0" smtClean="0"/>
              <a:t>Since the 1970s, functionality has steadily shifted from hardware to software 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Software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Primarily sequential execution with a single instruction </a:t>
            </a:r>
            <a:r>
              <a:rPr kumimoji="1" lang="en-US" altLang="ko-KR" sz="2200" dirty="0" smtClean="0"/>
              <a:t>stream</a:t>
            </a:r>
            <a:endParaRPr kumimoji="1" lang="en-US" altLang="ko-KR" sz="2200" dirty="0" smtClean="0"/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HW </a:t>
            </a:r>
            <a:r>
              <a:rPr kumimoji="1" lang="en-US" altLang="ko-KR" sz="2200" dirty="0"/>
              <a:t>resources are multiplexed in time to </a:t>
            </a:r>
            <a:r>
              <a:rPr kumimoji="1" lang="en-US" altLang="ko-KR" sz="2200" dirty="0" smtClean="0"/>
              <a:t>perform </a:t>
            </a:r>
            <a:r>
              <a:rPr kumimoji="1" lang="en-US" altLang="ko-KR" sz="2200" dirty="0"/>
              <a:t>a </a:t>
            </a:r>
            <a:r>
              <a:rPr kumimoji="1" lang="en-US" altLang="ko-KR" sz="2200" dirty="0" smtClean="0"/>
              <a:t>variety </a:t>
            </a:r>
            <a:r>
              <a:rPr kumimoji="1" lang="en-US" altLang="ko-KR" sz="2200" dirty="0"/>
              <a:t>of </a:t>
            </a:r>
            <a:r>
              <a:rPr kumimoji="1" lang="en-US" altLang="ko-KR" sz="2200" dirty="0" smtClean="0"/>
              <a:t>functions</a:t>
            </a:r>
          </a:p>
          <a:p>
            <a:pPr>
              <a:buFont typeface="Wingdings" charset="2"/>
              <a:buChar char="§"/>
            </a:pPr>
            <a:r>
              <a:rPr kumimoji="1" lang="en-US" altLang="ko-KR" sz="2200" dirty="0" smtClean="0"/>
              <a:t> Hardware</a:t>
            </a:r>
          </a:p>
          <a:p>
            <a:pPr lvl="1">
              <a:buFont typeface="Wingdings" charset="2"/>
              <a:buChar char="§"/>
            </a:pPr>
            <a:r>
              <a:rPr kumimoji="1" lang="en-US" altLang="ko-KR" sz="2200" dirty="0" smtClean="0"/>
              <a:t>Primarily parallel execution</a:t>
            </a:r>
          </a:p>
          <a:p>
            <a:pPr lvl="2">
              <a:buFont typeface="Wingdings" charset="2"/>
              <a:buChar char="§"/>
            </a:pPr>
            <a:r>
              <a:rPr kumimoji="1" lang="en-US" altLang="ko-KR" sz="2200" dirty="0" smtClean="0"/>
              <a:t>HW resources are not shared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추억</Template>
  <TotalTime>1572</TotalTime>
  <Words>746</Words>
  <Application>Microsoft Macintosh PowerPoint</Application>
  <PresentationFormat>와이드스크린</PresentationFormat>
  <Paragraphs>122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맑은 고딕</vt:lpstr>
      <vt:lpstr>Calibri</vt:lpstr>
      <vt:lpstr>Calibri Light</vt:lpstr>
      <vt:lpstr>Wingdings</vt:lpstr>
      <vt:lpstr>추억</vt:lpstr>
      <vt:lpstr>What’s Ahead for Embedded Software?        Author: Edward A. LEE       @ University of California, Berkeley</vt:lpstr>
      <vt:lpstr>Outline</vt:lpstr>
      <vt:lpstr>Introduction</vt:lpstr>
      <vt:lpstr>Frameworks</vt:lpstr>
      <vt:lpstr>Frameworks</vt:lpstr>
      <vt:lpstr>Frameworks</vt:lpstr>
      <vt:lpstr>Frameworks</vt:lpstr>
      <vt:lpstr> Frameworks</vt:lpstr>
      <vt:lpstr>Hardware – Software Partnership</vt:lpstr>
      <vt:lpstr>Hardware – Software Partnership</vt:lpstr>
      <vt:lpstr>Real-Time Scheduling</vt:lpstr>
      <vt:lpstr>Interfaces and Types</vt:lpstr>
      <vt:lpstr>Interfaces and Types</vt:lpstr>
      <vt:lpstr>Metaframework</vt:lpstr>
      <vt:lpstr>More research problems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Ahead for Embedded Software?        Author: Edward A. LEE       @ University of California, Berkeley</dc:title>
  <dc:creator>신동연</dc:creator>
  <cp:lastModifiedBy>신동연</cp:lastModifiedBy>
  <cp:revision>21</cp:revision>
  <dcterms:created xsi:type="dcterms:W3CDTF">2016-11-09T02:08:40Z</dcterms:created>
  <dcterms:modified xsi:type="dcterms:W3CDTF">2016-11-10T04:22:52Z</dcterms:modified>
</cp:coreProperties>
</file>